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37"/>
  </p:notesMasterIdLst>
  <p:sldIdLst>
    <p:sldId id="307" r:id="rId2"/>
    <p:sldId id="315" r:id="rId3"/>
    <p:sldId id="331" r:id="rId4"/>
    <p:sldId id="332" r:id="rId5"/>
    <p:sldId id="333" r:id="rId6"/>
    <p:sldId id="344" r:id="rId7"/>
    <p:sldId id="343" r:id="rId8"/>
    <p:sldId id="341" r:id="rId9"/>
    <p:sldId id="342" r:id="rId10"/>
    <p:sldId id="330" r:id="rId11"/>
    <p:sldId id="335" r:id="rId12"/>
    <p:sldId id="336" r:id="rId13"/>
    <p:sldId id="337" r:id="rId14"/>
    <p:sldId id="339" r:id="rId15"/>
    <p:sldId id="338" r:id="rId16"/>
    <p:sldId id="318" r:id="rId17"/>
    <p:sldId id="319" r:id="rId18"/>
    <p:sldId id="323" r:id="rId19"/>
    <p:sldId id="324" r:id="rId20"/>
    <p:sldId id="325" r:id="rId21"/>
    <p:sldId id="326" r:id="rId22"/>
    <p:sldId id="327" r:id="rId23"/>
    <p:sldId id="328" r:id="rId24"/>
    <p:sldId id="351" r:id="rId25"/>
    <p:sldId id="329" r:id="rId26"/>
    <p:sldId id="321" r:id="rId27"/>
    <p:sldId id="348" r:id="rId28"/>
    <p:sldId id="346" r:id="rId29"/>
    <p:sldId id="345" r:id="rId30"/>
    <p:sldId id="347" r:id="rId31"/>
    <p:sldId id="349" r:id="rId32"/>
    <p:sldId id="350" r:id="rId33"/>
    <p:sldId id="312" r:id="rId34"/>
    <p:sldId id="285" r:id="rId35"/>
    <p:sldId id="25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0A5496-6F7E-4C67-9CD4-0A01FB6F2F96}" v="1" dt="2023-08-03T12:38:13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360" autoAdjust="0"/>
  </p:normalViewPr>
  <p:slideViewPr>
    <p:cSldViewPr snapToGrid="0" snapToObjects="1">
      <p:cViewPr>
        <p:scale>
          <a:sx n="125" d="100"/>
          <a:sy n="125" d="100"/>
        </p:scale>
        <p:origin x="4253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o Alí Díaz Gómez" userId="7be0f7cc16a5f5a1" providerId="LiveId" clId="{9F0A5496-6F7E-4C67-9CD4-0A01FB6F2F96}"/>
    <pc:docChg chg="undo custSel addSld delSld modSld">
      <pc:chgData name="Audo Alí Díaz Gómez" userId="7be0f7cc16a5f5a1" providerId="LiveId" clId="{9F0A5496-6F7E-4C67-9CD4-0A01FB6F2F96}" dt="2023-08-03T12:39:19.521" v="178" actId="21"/>
      <pc:docMkLst>
        <pc:docMk/>
      </pc:docMkLst>
      <pc:sldChg chg="modSp mod">
        <pc:chgData name="Audo Alí Díaz Gómez" userId="7be0f7cc16a5f5a1" providerId="LiveId" clId="{9F0A5496-6F7E-4C67-9CD4-0A01FB6F2F96}" dt="2023-08-03T12:38:08.933" v="155" actId="404"/>
        <pc:sldMkLst>
          <pc:docMk/>
          <pc:sldMk cId="1799542953" sldId="289"/>
        </pc:sldMkLst>
        <pc:spChg chg="mod">
          <ac:chgData name="Audo Alí Díaz Gómez" userId="7be0f7cc16a5f5a1" providerId="LiveId" clId="{9F0A5496-6F7E-4C67-9CD4-0A01FB6F2F96}" dt="2023-08-03T12:34:47.179" v="5" actId="20577"/>
          <ac:spMkLst>
            <pc:docMk/>
            <pc:sldMk cId="1799542953" sldId="289"/>
            <ac:spMk id="2" creationId="{F3038A3E-D4FF-F048-996C-39F969F7EED4}"/>
          </ac:spMkLst>
        </pc:spChg>
        <pc:spChg chg="mod">
          <ac:chgData name="Audo Alí Díaz Gómez" userId="7be0f7cc16a5f5a1" providerId="LiveId" clId="{9F0A5496-6F7E-4C67-9CD4-0A01FB6F2F96}" dt="2023-08-03T12:38:08.933" v="155" actId="404"/>
          <ac:spMkLst>
            <pc:docMk/>
            <pc:sldMk cId="1799542953" sldId="289"/>
            <ac:spMk id="3" creationId="{B0A4CB58-67A4-E04F-8046-8E43D0DF01CA}"/>
          </ac:spMkLst>
        </pc:spChg>
      </pc:sldChg>
      <pc:sldChg chg="del">
        <pc:chgData name="Audo Alí Díaz Gómez" userId="7be0f7cc16a5f5a1" providerId="LiveId" clId="{9F0A5496-6F7E-4C67-9CD4-0A01FB6F2F96}" dt="2023-08-03T12:38:12.661" v="156" actId="2696"/>
        <pc:sldMkLst>
          <pc:docMk/>
          <pc:sldMk cId="2162825441" sldId="290"/>
        </pc:sldMkLst>
      </pc:sldChg>
      <pc:sldChg chg="del">
        <pc:chgData name="Audo Alí Díaz Gómez" userId="7be0f7cc16a5f5a1" providerId="LiveId" clId="{9F0A5496-6F7E-4C67-9CD4-0A01FB6F2F96}" dt="2023-08-03T12:38:12.661" v="156" actId="2696"/>
        <pc:sldMkLst>
          <pc:docMk/>
          <pc:sldMk cId="1204201351" sldId="291"/>
        </pc:sldMkLst>
      </pc:sldChg>
      <pc:sldChg chg="modSp add mod">
        <pc:chgData name="Audo Alí Díaz Gómez" userId="7be0f7cc16a5f5a1" providerId="LiveId" clId="{9F0A5496-6F7E-4C67-9CD4-0A01FB6F2F96}" dt="2023-08-03T12:39:19.521" v="178" actId="21"/>
        <pc:sldMkLst>
          <pc:docMk/>
          <pc:sldMk cId="2743706033" sldId="308"/>
        </pc:sldMkLst>
        <pc:spChg chg="mod">
          <ac:chgData name="Audo Alí Díaz Gómez" userId="7be0f7cc16a5f5a1" providerId="LiveId" clId="{9F0A5496-6F7E-4C67-9CD4-0A01FB6F2F96}" dt="2023-08-03T12:39:10.918" v="176" actId="14100"/>
          <ac:spMkLst>
            <pc:docMk/>
            <pc:sldMk cId="2743706033" sldId="308"/>
            <ac:spMk id="2" creationId="{F3038A3E-D4FF-F048-996C-39F969F7EED4}"/>
          </ac:spMkLst>
        </pc:spChg>
        <pc:spChg chg="mod">
          <ac:chgData name="Audo Alí Díaz Gómez" userId="7be0f7cc16a5f5a1" providerId="LiveId" clId="{9F0A5496-6F7E-4C67-9CD4-0A01FB6F2F96}" dt="2023-08-03T12:39:19.521" v="178" actId="21"/>
          <ac:spMkLst>
            <pc:docMk/>
            <pc:sldMk cId="2743706033" sldId="308"/>
            <ac:spMk id="3" creationId="{B0A4CB58-67A4-E04F-8046-8E43D0DF01CA}"/>
          </ac:spMkLst>
        </pc:spChg>
      </pc:sldChg>
    </pc:docChg>
  </pc:docChgLst>
  <pc:docChgLst>
    <pc:chgData name="Audo Alí Díaz Gómez" userId="7be0f7cc16a5f5a1" providerId="LiveId" clId="{1B655E07-0F41-4E76-A1CE-D5B8C377EFEC}"/>
    <pc:docChg chg="modSld">
      <pc:chgData name="Audo Alí Díaz Gómez" userId="7be0f7cc16a5f5a1" providerId="LiveId" clId="{1B655E07-0F41-4E76-A1CE-D5B8C377EFEC}" dt="2023-01-31T01:05:11.142" v="18" actId="20577"/>
      <pc:docMkLst>
        <pc:docMk/>
      </pc:docMkLst>
      <pc:sldChg chg="modSp mod">
        <pc:chgData name="Audo Alí Díaz Gómez" userId="7be0f7cc16a5f5a1" providerId="LiveId" clId="{1B655E07-0F41-4E76-A1CE-D5B8C377EFEC}" dt="2023-01-31T01:05:11.142" v="18" actId="20577"/>
        <pc:sldMkLst>
          <pc:docMk/>
          <pc:sldMk cId="1799542953" sldId="289"/>
        </pc:sldMkLst>
        <pc:spChg chg="mod">
          <ac:chgData name="Audo Alí Díaz Gómez" userId="7be0f7cc16a5f5a1" providerId="LiveId" clId="{1B655E07-0F41-4E76-A1CE-D5B8C377EFEC}" dt="2023-01-31T01:05:11.142" v="18" actId="20577"/>
          <ac:spMkLst>
            <pc:docMk/>
            <pc:sldMk cId="1799542953" sldId="289"/>
            <ac:spMk id="3" creationId="{B0A4CB58-67A4-E04F-8046-8E43D0DF01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2A98A-1216-411D-972C-890DD43E907B}" type="datetimeFigureOut">
              <a:rPr lang="es-CO" smtClean="0"/>
              <a:t>13/08/2023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F31E-8E8A-48DF-ADF8-D7F37F5B8E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082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17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8714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2689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254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529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431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49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523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23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306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360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3093-B7BD-C04B-98B2-32C5428C4F78}" type="datetimeFigureOut">
              <a:rPr lang="es-CO" smtClean="0"/>
              <a:t>13/08/2023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A86E-7F07-3342-A0DB-E9FD7956B91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E1B43EB-7910-9345-8450-41C060654A0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0872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0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w3.org/2003/05/soap-envelo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w3.org/2003/05/soap-encod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w3.org/2003/05/soap-rp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w3.org/2004/08/representa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w3.org/2004/08/xop/includ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w3.org/2004/11/xmlmi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ebcun.sic.gov.co/consultaCUNSIC_1.0.0/WSConsultaSIC/WSConsultaSIC?wsd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ebcun.sic.gov.co/consultaCUNSIC_1.0.0/WSConsultaSIC/WSConsultaSIC?wsd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re-wsfirma.thsigne.com/WSSignEngine.asmx?wsd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00/NOTE-SOAP-20000508/#_Toc47838353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2007/REC-soap12-part2-20070427/" TargetMode="External"/><Relationship Id="rId3" Type="http://schemas.openxmlformats.org/officeDocument/2006/relationships/hyperlink" Target="https://www.ibm.com/docs/en/app-connect/11.0.0?topic=services-what-is-soap" TargetMode="External"/><Relationship Id="rId7" Type="http://schemas.openxmlformats.org/officeDocument/2006/relationships/hyperlink" Target="https://www.w3.org/TR/2007/REC-soap12-part1-20070427/" TargetMode="External"/><Relationship Id="rId2" Type="http://schemas.openxmlformats.org/officeDocument/2006/relationships/hyperlink" Target="https://docs.oracle.com/cd/E19340-01/820-6767/aeqe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TR/2007/REC-soap12-part0-20070427/" TargetMode="External"/><Relationship Id="rId5" Type="http://schemas.openxmlformats.org/officeDocument/2006/relationships/hyperlink" Target="https://www.w3.org/TR/soap/" TargetMode="External"/><Relationship Id="rId4" Type="http://schemas.openxmlformats.org/officeDocument/2006/relationships/hyperlink" Target="https://www.w3.org/TR/2000/NOTE-SOAP-20000508" TargetMode="External"/><Relationship Id="rId9" Type="http://schemas.openxmlformats.org/officeDocument/2006/relationships/hyperlink" Target="https://www.w3.org/TR/2007/REC-soap12-testcollection-20070427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AC0A1-39EA-3545-BC1B-9BFD394CF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4237E-25EA-4F46-84BF-DF0B7CE94E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 descr="La fachada de un local comercial&#10;&#10;Descripción generada automáticamente con confianza baja">
            <a:extLst>
              <a:ext uri="{FF2B5EF4-FFF2-40B4-BE49-F238E27FC236}">
                <a16:creationId xmlns:a16="http://schemas.microsoft.com/office/drawing/2014/main" id="{296A7704-DA46-F94A-8599-8BC40122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207"/>
            <a:ext cx="9209874" cy="70682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A3D048-F8D5-F342-9D02-F7F051882DF2}"/>
              </a:ext>
            </a:extLst>
          </p:cNvPr>
          <p:cNvSpPr txBox="1"/>
          <p:nvPr/>
        </p:nvSpPr>
        <p:spPr>
          <a:xfrm>
            <a:off x="315311" y="5121910"/>
            <a:ext cx="8142889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Montserrat Medium" pitchFamily="2" charset="77"/>
              </a:rPr>
              <a:t>Sistemas distribuidos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1CA86E-9A90-B74B-9C0F-F1F52F004D4D}"/>
              </a:ext>
            </a:extLst>
          </p:cNvPr>
          <p:cNvSpPr txBox="1"/>
          <p:nvPr/>
        </p:nvSpPr>
        <p:spPr>
          <a:xfrm>
            <a:off x="315310" y="5730765"/>
            <a:ext cx="49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Montserrat Medium" pitchFamily="2" charset="77"/>
              </a:rPr>
              <a:t>Ing. Audo Alí Díaz Gómez</a:t>
            </a:r>
          </a:p>
        </p:txBody>
      </p:sp>
    </p:spTree>
    <p:extLst>
      <p:ext uri="{BB962C8B-B14F-4D97-AF65-F5344CB8AC3E}">
        <p14:creationId xmlns:p14="http://schemas.microsoft.com/office/powerpoint/2010/main" val="25903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</p:spTree>
    <p:extLst>
      <p:ext uri="{BB962C8B-B14F-4D97-AF65-F5344CB8AC3E}">
        <p14:creationId xmlns:p14="http://schemas.microsoft.com/office/powerpoint/2010/main" val="48831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935158-EAB6-3E3F-BFA7-D6604066273F}"/>
              </a:ext>
            </a:extLst>
          </p:cNvPr>
          <p:cNvSpPr/>
          <p:nvPr/>
        </p:nvSpPr>
        <p:spPr>
          <a:xfrm>
            <a:off x="1643267" y="938785"/>
            <a:ext cx="1969754" cy="29992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E57A19-FBC0-8C23-7D4E-02BD517C7754}"/>
              </a:ext>
            </a:extLst>
          </p:cNvPr>
          <p:cNvSpPr/>
          <p:nvPr/>
        </p:nvSpPr>
        <p:spPr>
          <a:xfrm>
            <a:off x="5117987" y="938785"/>
            <a:ext cx="1969754" cy="29992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140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935158-EAB6-3E3F-BFA7-D6604066273F}"/>
              </a:ext>
            </a:extLst>
          </p:cNvPr>
          <p:cNvSpPr/>
          <p:nvPr/>
        </p:nvSpPr>
        <p:spPr>
          <a:xfrm>
            <a:off x="1960259" y="1408176"/>
            <a:ext cx="1301101" cy="7966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BB0B20-A544-BB37-0FBA-E3C28A5AE698}"/>
              </a:ext>
            </a:extLst>
          </p:cNvPr>
          <p:cNvSpPr/>
          <p:nvPr/>
        </p:nvSpPr>
        <p:spPr>
          <a:xfrm>
            <a:off x="5452313" y="1408176"/>
            <a:ext cx="1301101" cy="7966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050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935158-EAB6-3E3F-BFA7-D6604066273F}"/>
              </a:ext>
            </a:extLst>
          </p:cNvPr>
          <p:cNvSpPr/>
          <p:nvPr/>
        </p:nvSpPr>
        <p:spPr>
          <a:xfrm flipV="1">
            <a:off x="1960259" y="2125554"/>
            <a:ext cx="1301101" cy="4408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BB0B20-A544-BB37-0FBA-E3C28A5AE698}"/>
              </a:ext>
            </a:extLst>
          </p:cNvPr>
          <p:cNvSpPr/>
          <p:nvPr/>
        </p:nvSpPr>
        <p:spPr>
          <a:xfrm flipV="1">
            <a:off x="5452313" y="2125554"/>
            <a:ext cx="1301101" cy="4408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777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935158-EAB6-3E3F-BFA7-D6604066273F}"/>
              </a:ext>
            </a:extLst>
          </p:cNvPr>
          <p:cNvSpPr/>
          <p:nvPr/>
        </p:nvSpPr>
        <p:spPr>
          <a:xfrm flipV="1">
            <a:off x="1960259" y="2125554"/>
            <a:ext cx="1301101" cy="4408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BB0B20-A544-BB37-0FBA-E3C28A5AE698}"/>
              </a:ext>
            </a:extLst>
          </p:cNvPr>
          <p:cNvSpPr/>
          <p:nvPr/>
        </p:nvSpPr>
        <p:spPr>
          <a:xfrm flipV="1">
            <a:off x="5452313" y="2125554"/>
            <a:ext cx="1301101" cy="4408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2EE0E1E-9FFB-6216-0194-C8CF3E9AEFDC}"/>
              </a:ext>
            </a:extLst>
          </p:cNvPr>
          <p:cNvSpPr/>
          <p:nvPr/>
        </p:nvSpPr>
        <p:spPr>
          <a:xfrm flipV="1">
            <a:off x="2801943" y="4752688"/>
            <a:ext cx="3125585" cy="6636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3CAD09C-C59A-F407-97D8-B5E0439F99E6}"/>
              </a:ext>
            </a:extLst>
          </p:cNvPr>
          <p:cNvSpPr/>
          <p:nvPr/>
        </p:nvSpPr>
        <p:spPr>
          <a:xfrm>
            <a:off x="1261872" y="3833288"/>
            <a:ext cx="1627632" cy="914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3C2A584-60D3-4516-B544-BF18CBB1C515}"/>
              </a:ext>
            </a:extLst>
          </p:cNvPr>
          <p:cNvSpPr/>
          <p:nvPr/>
        </p:nvSpPr>
        <p:spPr>
          <a:xfrm>
            <a:off x="5825558" y="3808904"/>
            <a:ext cx="1627632" cy="914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090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E3DF1F-331E-0BEE-4423-B90D01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588"/>
          <a:stretch/>
        </p:blipFill>
        <p:spPr>
          <a:xfrm>
            <a:off x="608384" y="1011937"/>
            <a:ext cx="7927232" cy="4859400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17E895-16C4-A288-0DC5-BE5BDE12FFCE}"/>
              </a:ext>
            </a:extLst>
          </p:cNvPr>
          <p:cNvSpPr/>
          <p:nvPr/>
        </p:nvSpPr>
        <p:spPr>
          <a:xfrm flipV="1">
            <a:off x="2633472" y="4590285"/>
            <a:ext cx="3438143" cy="12932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DEA45F0-284F-9AF9-CA13-1FE8CD855B21}"/>
              </a:ext>
            </a:extLst>
          </p:cNvPr>
          <p:cNvSpPr/>
          <p:nvPr/>
        </p:nvSpPr>
        <p:spPr>
          <a:xfrm>
            <a:off x="427936" y="1145054"/>
            <a:ext cx="1222864" cy="7557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298C838-1177-FB8E-450F-08E4B3DB222C}"/>
              </a:ext>
            </a:extLst>
          </p:cNvPr>
          <p:cNvSpPr/>
          <p:nvPr/>
        </p:nvSpPr>
        <p:spPr>
          <a:xfrm>
            <a:off x="7122499" y="1278684"/>
            <a:ext cx="1479665" cy="6870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4700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SOAP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SOAP (Simple </a:t>
            </a:r>
            <a:r>
              <a:rPr lang="es-ES" sz="2400" dirty="0" err="1"/>
              <a:t>Object</a:t>
            </a:r>
            <a:r>
              <a:rPr lang="es-ES" sz="2400" dirty="0"/>
              <a:t> Access </a:t>
            </a:r>
            <a:r>
              <a:rPr lang="es-ES" sz="2400" dirty="0" err="1"/>
              <a:t>Protocol</a:t>
            </a:r>
            <a:r>
              <a:rPr lang="es-ES" sz="2400" dirty="0"/>
              <a:t>) es un protocolo que permite el intercambio de datos estructurados entre pares en un entorno distribuido y descentralizado.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2400" dirty="0"/>
              <a:t>La estructura de los datos que se intercambian se especifica mediante un esquema XML.</a:t>
            </a:r>
          </a:p>
          <a:p>
            <a:pPr marL="0" indent="0">
              <a:buNone/>
            </a:pPr>
            <a:r>
              <a:rPr lang="es-ES" sz="2400" dirty="0"/>
              <a:t>El hecho de que los mensajes SOAP estén codificados en XML hace que los mensajes SOAP sean portátiles, porque XML es una forma de representar datos portátil e </a:t>
            </a:r>
            <a:r>
              <a:rPr lang="es-ES" sz="2400" dirty="0">
                <a:solidFill>
                  <a:srgbClr val="FF0000"/>
                </a:solidFill>
              </a:rPr>
              <a:t>independiente de sistema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r>
              <a:rPr lang="es-ES" sz="2400" dirty="0"/>
              <a:t>Al representar datos mediante XML, se puede acceder a datos de sistemas </a:t>
            </a:r>
            <a:r>
              <a:rPr lang="es-ES" sz="2400" i="1" dirty="0" err="1"/>
              <a:t>legacy</a:t>
            </a:r>
            <a:r>
              <a:rPr lang="es-ES" sz="2400" dirty="0"/>
              <a:t> (sistemas desactualizados pero que aún se encuentran en uso) y compartir datos con otras empresas.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EE9068-DF6D-0A14-D971-2864FB65BB6B}"/>
              </a:ext>
            </a:extLst>
          </p:cNvPr>
          <p:cNvSpPr/>
          <p:nvPr/>
        </p:nvSpPr>
        <p:spPr>
          <a:xfrm>
            <a:off x="481584" y="2291158"/>
            <a:ext cx="8083296" cy="559868"/>
          </a:xfrm>
          <a:prstGeom prst="rect">
            <a:avLst/>
          </a:prstGeom>
          <a:noFill/>
          <a:ln w="38100">
            <a:solidFill>
              <a:srgbClr val="D42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dirty="0">
                <a:solidFill>
                  <a:schemeClr val="tx1"/>
                </a:solidFill>
              </a:rPr>
              <a:t>Actualmente SOAP se encuentra disponible en las versiones 1.1 y 1.2.</a:t>
            </a:r>
          </a:p>
        </p:txBody>
      </p:sp>
    </p:spTree>
    <p:extLst>
      <p:ext uri="{BB962C8B-B14F-4D97-AF65-F5344CB8AC3E}">
        <p14:creationId xmlns:p14="http://schemas.microsoft.com/office/powerpoint/2010/main" val="188503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SOAP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La integración de datos que ofrece XML también hace que SOAP sea natural para la informática basada en la Web, como los servicios Web.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Los mensajes SOAP generalmente se envían a través de HTTP, pero se pueden usar otros protocolos de transporte.</a:t>
            </a:r>
            <a:endParaRPr lang="en-US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020A5E-5B82-598C-BBCC-EC509424C878}"/>
              </a:ext>
            </a:extLst>
          </p:cNvPr>
          <p:cNvSpPr/>
          <p:nvPr/>
        </p:nvSpPr>
        <p:spPr>
          <a:xfrm>
            <a:off x="481584" y="2348980"/>
            <a:ext cx="8083296" cy="1656092"/>
          </a:xfrm>
          <a:prstGeom prst="rect">
            <a:avLst/>
          </a:prstGeom>
          <a:noFill/>
          <a:ln w="38100">
            <a:solidFill>
              <a:srgbClr val="D42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Los cortafuegos pueden reconocer paquetes SOAP según su tipo de contenido (</a:t>
            </a:r>
            <a:r>
              <a:rPr lang="es-ES" sz="2400" dirty="0" err="1">
                <a:solidFill>
                  <a:schemeClr val="tx1"/>
                </a:solidFill>
              </a:rPr>
              <a:t>text</a:t>
            </a:r>
            <a:r>
              <a:rPr lang="es-ES" sz="2400" dirty="0">
                <a:solidFill>
                  <a:schemeClr val="tx1"/>
                </a:solidFill>
              </a:rPr>
              <a:t>/</a:t>
            </a:r>
            <a:r>
              <a:rPr lang="es-ES" sz="2400" dirty="0" err="1">
                <a:solidFill>
                  <a:schemeClr val="tx1"/>
                </a:solidFill>
              </a:rPr>
              <a:t>xml</a:t>
            </a:r>
            <a:r>
              <a:rPr lang="es-ES" sz="2400" dirty="0">
                <a:solidFill>
                  <a:schemeClr val="tx1"/>
                </a:solidFill>
              </a:rPr>
              <a:t>-SOAP) y pueden filtrar mensajes según la información expuesta en el encabezado del mensaje SOAP.</a:t>
            </a:r>
          </a:p>
        </p:txBody>
      </p:sp>
    </p:spTree>
    <p:extLst>
      <p:ext uri="{BB962C8B-B14F-4D97-AF65-F5344CB8AC3E}">
        <p14:creationId xmlns:p14="http://schemas.microsoft.com/office/powerpoint/2010/main" val="109337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/>
              <a:t>env</a:t>
            </a:r>
            <a:br>
              <a:rPr lang="en-US" dirty="0"/>
            </a:br>
            <a:r>
              <a:rPr lang="en-US" sz="1800" dirty="0">
                <a:hlinkClick r:id="rId2"/>
              </a:rPr>
              <a:t>http://www.w3.org/2003/05/soap-envelope</a:t>
            </a:r>
            <a:r>
              <a:rPr lang="en-US" sz="1800" dirty="0"/>
              <a:t> </a:t>
            </a:r>
            <a:endParaRPr lang="es-CO" sz="1400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43CF7F3-B538-5A73-9DB0-F1A7C0E82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253"/>
          <a:stretch/>
        </p:blipFill>
        <p:spPr>
          <a:xfrm>
            <a:off x="517858" y="1105479"/>
            <a:ext cx="8108283" cy="4734489"/>
          </a:xfrm>
        </p:spPr>
      </p:pic>
    </p:spTree>
    <p:extLst>
      <p:ext uri="{BB962C8B-B14F-4D97-AF65-F5344CB8AC3E}">
        <p14:creationId xmlns:p14="http://schemas.microsoft.com/office/powerpoint/2010/main" val="13837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/>
              <a:t>enc</a:t>
            </a:r>
            <a:br>
              <a:rPr lang="en-US" sz="4000" dirty="0"/>
            </a:br>
            <a:r>
              <a:rPr lang="en-US" sz="1800" dirty="0">
                <a:hlinkClick r:id="rId2"/>
              </a:rPr>
              <a:t>http://www.w3.org/2003/05/soap-encoding</a:t>
            </a:r>
            <a:r>
              <a:rPr lang="en-US" sz="1800" dirty="0"/>
              <a:t> </a:t>
            </a:r>
            <a:endParaRPr lang="es-CO" sz="1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627FEF9-9AC9-6F6E-0F10-1570FE4D6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832"/>
          <a:stretch/>
        </p:blipFill>
        <p:spPr>
          <a:xfrm>
            <a:off x="517858" y="1105479"/>
            <a:ext cx="8108283" cy="4758873"/>
          </a:xfrm>
        </p:spPr>
      </p:pic>
    </p:spTree>
    <p:extLst>
      <p:ext uri="{BB962C8B-B14F-4D97-AF65-F5344CB8AC3E}">
        <p14:creationId xmlns:p14="http://schemas.microsoft.com/office/powerpoint/2010/main" val="343784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r>
              <a:rPr lang="es-CO" sz="3200" dirty="0"/>
              <a:t>Web </a:t>
            </a:r>
            <a:r>
              <a:rPr lang="es-CO" sz="3200" dirty="0" err="1"/>
              <a:t>services</a:t>
            </a:r>
            <a:r>
              <a:rPr lang="es-CO" sz="3200" dirty="0"/>
              <a:t>.</a:t>
            </a:r>
          </a:p>
          <a:p>
            <a:r>
              <a:rPr lang="es-CO" sz="3200" dirty="0"/>
              <a:t>SOAP.</a:t>
            </a:r>
          </a:p>
          <a:p>
            <a:r>
              <a:rPr lang="es-CO" sz="3200" dirty="0"/>
              <a:t>WSDL.</a:t>
            </a:r>
          </a:p>
          <a:p>
            <a:r>
              <a:rPr lang="es-CO" sz="3200" dirty="0"/>
              <a:t>Ejemplos.</a:t>
            </a:r>
          </a:p>
          <a:p>
            <a:endParaRPr lang="es-CO" sz="3200" dirty="0"/>
          </a:p>
          <a:p>
            <a:endParaRPr lang="es-CO" sz="3200" dirty="0"/>
          </a:p>
          <a:p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672054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 err="1"/>
              <a:t>rpc</a:t>
            </a:r>
            <a:br>
              <a:rPr lang="en-US" dirty="0"/>
            </a:br>
            <a:r>
              <a:rPr lang="en-US" sz="1800" dirty="0">
                <a:hlinkClick r:id="rId2"/>
              </a:rPr>
              <a:t>http://www.w3.org/2003/05/soap-rpc</a:t>
            </a:r>
            <a:r>
              <a:rPr lang="en-US" sz="1800" dirty="0"/>
              <a:t> </a:t>
            </a:r>
            <a:endParaRPr lang="es-CO" sz="1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C1E940B-2AA3-7199-8EE9-32C972512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937"/>
          <a:stretch/>
        </p:blipFill>
        <p:spPr>
          <a:xfrm>
            <a:off x="517858" y="1105479"/>
            <a:ext cx="8108283" cy="4752777"/>
          </a:xfrm>
        </p:spPr>
      </p:pic>
    </p:spTree>
    <p:extLst>
      <p:ext uri="{BB962C8B-B14F-4D97-AF65-F5344CB8AC3E}">
        <p14:creationId xmlns:p14="http://schemas.microsoft.com/office/powerpoint/2010/main" val="350369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/>
              <a:t>rep</a:t>
            </a:r>
            <a:br>
              <a:rPr lang="en-US" sz="4000" dirty="0"/>
            </a:br>
            <a:r>
              <a:rPr lang="en-US" sz="1800" dirty="0">
                <a:hlinkClick r:id="rId2"/>
              </a:rPr>
              <a:t>http://www.w3.org/2004/08/representation</a:t>
            </a:r>
            <a:r>
              <a:rPr lang="en-US" sz="1800" dirty="0"/>
              <a:t> </a:t>
            </a:r>
            <a:endParaRPr lang="es-CO" sz="1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328B645-1B06-C24E-3CE9-4D5A7C7AA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042"/>
          <a:stretch/>
        </p:blipFill>
        <p:spPr>
          <a:xfrm>
            <a:off x="517858" y="1105479"/>
            <a:ext cx="8108283" cy="4746681"/>
          </a:xfrm>
        </p:spPr>
      </p:pic>
    </p:spTree>
    <p:extLst>
      <p:ext uri="{BB962C8B-B14F-4D97-AF65-F5344CB8AC3E}">
        <p14:creationId xmlns:p14="http://schemas.microsoft.com/office/powerpoint/2010/main" val="3318944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 err="1"/>
              <a:t>xop</a:t>
            </a:r>
            <a:br>
              <a:rPr lang="en-US" sz="4000" dirty="0"/>
            </a:br>
            <a:r>
              <a:rPr lang="en-US" sz="1800" dirty="0">
                <a:hlinkClick r:id="rId2"/>
              </a:rPr>
              <a:t>http://www.w3.org/2004/08/xop/include</a:t>
            </a:r>
            <a:r>
              <a:rPr lang="en-US" sz="1800" dirty="0"/>
              <a:t>  </a:t>
            </a:r>
            <a:endParaRPr lang="es-CO" sz="1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EC6450F-B90A-F8F9-0873-F875E181C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937"/>
          <a:stretch/>
        </p:blipFill>
        <p:spPr>
          <a:xfrm>
            <a:off x="517858" y="1105479"/>
            <a:ext cx="8108283" cy="4752777"/>
          </a:xfrm>
        </p:spPr>
      </p:pic>
    </p:spTree>
    <p:extLst>
      <p:ext uri="{BB962C8B-B14F-4D97-AF65-F5344CB8AC3E}">
        <p14:creationId xmlns:p14="http://schemas.microsoft.com/office/powerpoint/2010/main" val="328909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Autofit/>
          </a:bodyPr>
          <a:lstStyle/>
          <a:p>
            <a:r>
              <a:rPr lang="en-US" sz="4000" dirty="0"/>
              <a:t>Namespace prefixes: </a:t>
            </a:r>
            <a:r>
              <a:rPr lang="en-US" sz="4000" b="1" dirty="0" err="1"/>
              <a:t>xmime</a:t>
            </a:r>
            <a:br>
              <a:rPr lang="en-US" dirty="0"/>
            </a:br>
            <a:r>
              <a:rPr lang="en-US" sz="1800" dirty="0">
                <a:hlinkClick r:id="rId2"/>
              </a:rPr>
              <a:t>http://www.w3.org/2004/11/xmlmime</a:t>
            </a:r>
            <a:r>
              <a:rPr lang="en-US" sz="1800" dirty="0"/>
              <a:t> </a:t>
            </a:r>
            <a:endParaRPr lang="es-CO" sz="1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8AA53AE-D79F-067E-09B6-CC99A93FB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148"/>
          <a:stretch/>
        </p:blipFill>
        <p:spPr>
          <a:xfrm>
            <a:off x="517858" y="1105479"/>
            <a:ext cx="8108283" cy="4740585"/>
          </a:xfrm>
        </p:spPr>
      </p:pic>
    </p:spTree>
    <p:extLst>
      <p:ext uri="{BB962C8B-B14F-4D97-AF65-F5344CB8AC3E}">
        <p14:creationId xmlns:p14="http://schemas.microsoft.com/office/powerpoint/2010/main" val="290374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WSDL </a:t>
            </a:r>
            <a:r>
              <a:rPr lang="en-US" dirty="0" err="1"/>
              <a:t>Ejemplo</a:t>
            </a:r>
            <a:br>
              <a:rPr lang="en-US" dirty="0"/>
            </a:br>
            <a:r>
              <a:rPr lang="en-US" sz="1800" dirty="0">
                <a:hlinkClick r:id="rId2"/>
              </a:rPr>
              <a:t>https://webcun.sic.gov.co/consultaCUNSIC_1.0.0/WSConsultaSIC/WSConsultaSIC?wsdl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603D81-412E-0C8E-4A7D-A60B8A54F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52"/>
          <a:stretch/>
        </p:blipFill>
        <p:spPr>
          <a:xfrm>
            <a:off x="415636" y="1164985"/>
            <a:ext cx="8312728" cy="47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WSDL </a:t>
            </a:r>
            <a:r>
              <a:rPr lang="en-US" dirty="0" err="1"/>
              <a:t>Ejemplo</a:t>
            </a:r>
            <a:br>
              <a:rPr lang="en-US" dirty="0"/>
            </a:br>
            <a:r>
              <a:rPr lang="en-US" sz="1800" dirty="0">
                <a:hlinkClick r:id="rId2"/>
              </a:rPr>
              <a:t>https://webcun.sic.gov.co/consultaCUNSIC_1.0.0/WSConsultaSIC/WSConsultaSIC?wsdl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201B6D1-9F51-4B08-5BAE-A87C2BE86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60"/>
          <a:stretch/>
        </p:blipFill>
        <p:spPr>
          <a:xfrm>
            <a:off x="415636" y="1164985"/>
            <a:ext cx="8312728" cy="4657503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A6A5A13-3F02-FBF5-1230-BEEAF0EE487A}"/>
              </a:ext>
            </a:extLst>
          </p:cNvPr>
          <p:cNvCxnSpPr>
            <a:cxnSpLocks/>
          </p:cNvCxnSpPr>
          <p:nvPr/>
        </p:nvCxnSpPr>
        <p:spPr>
          <a:xfrm>
            <a:off x="3505200" y="2755392"/>
            <a:ext cx="1725168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BA29B9E-93A1-47DE-5C5D-6B4690325A29}"/>
              </a:ext>
            </a:extLst>
          </p:cNvPr>
          <p:cNvCxnSpPr>
            <a:cxnSpLocks/>
          </p:cNvCxnSpPr>
          <p:nvPr/>
        </p:nvCxnSpPr>
        <p:spPr>
          <a:xfrm>
            <a:off x="3627120" y="2883408"/>
            <a:ext cx="2145792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0803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WSDL </a:t>
            </a:r>
            <a:r>
              <a:rPr lang="en-US" dirty="0" err="1"/>
              <a:t>Ejemplo</a:t>
            </a:r>
            <a:br>
              <a:rPr lang="en-US" dirty="0"/>
            </a:br>
            <a:r>
              <a:rPr lang="en-US" sz="1800" dirty="0">
                <a:hlinkClick r:id="rId2"/>
              </a:rPr>
              <a:t>https://pre-wsfirma.thsigne.com/WSSignEngine.asmx?wsdl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32DA565-B669-0B99-1D52-E339539E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44"/>
          <a:stretch/>
        </p:blipFill>
        <p:spPr>
          <a:xfrm>
            <a:off x="415636" y="1164985"/>
            <a:ext cx="8312728" cy="47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1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1 SOAP Message Embedded in HTTP Request: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44E5114-27B9-CBD1-ED75-D3C5782B6953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dirty="0"/>
              <a:t>POST /</a:t>
            </a:r>
            <a:r>
              <a:rPr lang="es-CO" dirty="0" err="1"/>
              <a:t>StockQuote</a:t>
            </a:r>
            <a:r>
              <a:rPr lang="es-CO" dirty="0"/>
              <a:t> HTTP/1.1</a:t>
            </a:r>
            <a:br>
              <a:rPr lang="es-CO" dirty="0"/>
            </a:br>
            <a:r>
              <a:rPr lang="es-CO" dirty="0"/>
              <a:t>Host: www.stockquoteserver.com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Type</a:t>
            </a:r>
            <a:r>
              <a:rPr lang="es-CO" dirty="0"/>
              <a:t>: </a:t>
            </a:r>
            <a:r>
              <a:rPr lang="es-CO" dirty="0" err="1"/>
              <a:t>text</a:t>
            </a:r>
            <a:r>
              <a:rPr lang="es-CO" dirty="0"/>
              <a:t>/</a:t>
            </a:r>
            <a:r>
              <a:rPr lang="es-CO" dirty="0" err="1"/>
              <a:t>xml</a:t>
            </a:r>
            <a:r>
              <a:rPr lang="es-CO" dirty="0"/>
              <a:t>; </a:t>
            </a:r>
            <a:r>
              <a:rPr lang="es-CO" dirty="0" err="1"/>
              <a:t>charset</a:t>
            </a:r>
            <a:r>
              <a:rPr lang="es-CO" dirty="0"/>
              <a:t>="utf-8"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Length</a:t>
            </a:r>
            <a:r>
              <a:rPr lang="es-CO" dirty="0"/>
              <a:t>: </a:t>
            </a:r>
            <a:r>
              <a:rPr lang="es-CO" dirty="0" err="1"/>
              <a:t>nnnn</a:t>
            </a:r>
            <a:br>
              <a:rPr lang="es-CO" dirty="0"/>
            </a:br>
            <a:r>
              <a:rPr lang="es-CO" dirty="0" err="1"/>
              <a:t>SOAPAction</a:t>
            </a:r>
            <a:r>
              <a:rPr lang="es-CO" dirty="0"/>
              <a:t>: "</a:t>
            </a:r>
            <a:r>
              <a:rPr lang="es-CO" dirty="0" err="1"/>
              <a:t>Some</a:t>
            </a:r>
            <a:r>
              <a:rPr lang="es-CO" dirty="0"/>
              <a:t>-URI"</a:t>
            </a:r>
            <a:br>
              <a:rPr lang="es-CO" dirty="0"/>
            </a:br>
            <a:br>
              <a:rPr lang="es-CO" dirty="0"/>
            </a:br>
            <a:r>
              <a:rPr lang="es-CO" dirty="0"/>
              <a:t>&lt;</a:t>
            </a:r>
            <a:r>
              <a:rPr lang="es-CO" dirty="0" err="1"/>
              <a:t>SOAP-ENV:Envelope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xmlns:SOAP-ENV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envelope</a:t>
            </a:r>
            <a:r>
              <a:rPr lang="es-CO" dirty="0"/>
              <a:t>/"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SOAP-ENV:encodingStyle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encoding</a:t>
            </a:r>
            <a:r>
              <a:rPr lang="es-CO" dirty="0"/>
              <a:t>/"&gt;</a:t>
            </a:r>
            <a:br>
              <a:rPr lang="es-CO" dirty="0"/>
            </a:br>
            <a:r>
              <a:rPr lang="es-CO" dirty="0"/>
              <a:t>   &lt;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    &lt;</a:t>
            </a:r>
            <a:r>
              <a:rPr lang="es-CO" dirty="0" err="1"/>
              <a:t>m:GetLastTradePrice</a:t>
            </a:r>
            <a:r>
              <a:rPr lang="es-CO" dirty="0"/>
              <a:t> </a:t>
            </a:r>
            <a:r>
              <a:rPr lang="es-CO" dirty="0" err="1"/>
              <a:t>xmlns:m</a:t>
            </a:r>
            <a:r>
              <a:rPr lang="es-CO" dirty="0"/>
              <a:t>="</a:t>
            </a:r>
            <a:r>
              <a:rPr lang="es-CO" dirty="0" err="1"/>
              <a:t>Some</a:t>
            </a:r>
            <a:r>
              <a:rPr lang="es-CO" dirty="0"/>
              <a:t>-URI"&gt;</a:t>
            </a:r>
            <a:br>
              <a:rPr lang="es-CO" dirty="0"/>
            </a:br>
            <a:r>
              <a:rPr lang="es-CO" dirty="0"/>
              <a:t>           &lt;symbol&gt;DIS&lt;/symbol&gt;</a:t>
            </a:r>
            <a:br>
              <a:rPr lang="es-CO" dirty="0"/>
            </a:br>
            <a:r>
              <a:rPr lang="es-CO" dirty="0"/>
              <a:t>       &lt;/</a:t>
            </a:r>
            <a:r>
              <a:rPr lang="es-CO" dirty="0" err="1"/>
              <a:t>m:GetLastTradePrice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&lt;/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&lt;/</a:t>
            </a:r>
            <a:r>
              <a:rPr lang="es-CO" dirty="0" err="1"/>
              <a:t>SOAP-ENV:Envelope</a:t>
            </a:r>
            <a:r>
              <a:rPr lang="es-CO" dirty="0"/>
              <a:t>&gt;</a:t>
            </a:r>
          </a:p>
          <a:p>
            <a:br>
              <a:rPr lang="es-CO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5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1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2 SOAP Message Embedded in HTTP Response: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3989D56-6274-0DB4-FF55-E2012A59936A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dirty="0"/>
              <a:t>HTTP/1.1 200 OK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Type</a:t>
            </a:r>
            <a:r>
              <a:rPr lang="es-CO" dirty="0"/>
              <a:t>: </a:t>
            </a:r>
            <a:r>
              <a:rPr lang="es-CO" dirty="0" err="1"/>
              <a:t>text</a:t>
            </a:r>
            <a:r>
              <a:rPr lang="es-CO" dirty="0"/>
              <a:t>/</a:t>
            </a:r>
            <a:r>
              <a:rPr lang="es-CO" dirty="0" err="1"/>
              <a:t>xml</a:t>
            </a:r>
            <a:r>
              <a:rPr lang="es-CO" dirty="0"/>
              <a:t>; </a:t>
            </a:r>
            <a:r>
              <a:rPr lang="es-CO" dirty="0" err="1"/>
              <a:t>charset</a:t>
            </a:r>
            <a:r>
              <a:rPr lang="es-CO" dirty="0"/>
              <a:t>="utf-8"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Length</a:t>
            </a:r>
            <a:r>
              <a:rPr lang="es-CO" dirty="0"/>
              <a:t>: </a:t>
            </a:r>
            <a:r>
              <a:rPr lang="es-CO" dirty="0" err="1"/>
              <a:t>nnnn</a:t>
            </a:r>
            <a:br>
              <a:rPr lang="es-CO" dirty="0"/>
            </a:br>
            <a:br>
              <a:rPr lang="es-CO" dirty="0"/>
            </a:br>
            <a:r>
              <a:rPr lang="es-CO" dirty="0"/>
              <a:t>&lt;</a:t>
            </a:r>
            <a:r>
              <a:rPr lang="es-CO" dirty="0" err="1"/>
              <a:t>SOAP-ENV:Envelope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xmlns:SOAP-ENV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envelope</a:t>
            </a:r>
            <a:r>
              <a:rPr lang="es-CO" dirty="0"/>
              <a:t>/"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SOAP-ENV:encodingStyle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encoding</a:t>
            </a:r>
            <a:r>
              <a:rPr lang="es-CO" dirty="0"/>
              <a:t>/"/&gt;</a:t>
            </a:r>
            <a:br>
              <a:rPr lang="es-CO" dirty="0"/>
            </a:br>
            <a:r>
              <a:rPr lang="es-CO" dirty="0"/>
              <a:t>   &lt;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    &lt;</a:t>
            </a:r>
            <a:r>
              <a:rPr lang="es-CO" dirty="0" err="1"/>
              <a:t>m:GetLastTradePriceResponse</a:t>
            </a:r>
            <a:r>
              <a:rPr lang="es-CO" dirty="0"/>
              <a:t> </a:t>
            </a:r>
            <a:r>
              <a:rPr lang="es-CO" dirty="0" err="1"/>
              <a:t>xmlns:m</a:t>
            </a:r>
            <a:r>
              <a:rPr lang="es-CO" dirty="0"/>
              <a:t>="</a:t>
            </a:r>
            <a:r>
              <a:rPr lang="es-CO" dirty="0" err="1"/>
              <a:t>Some</a:t>
            </a:r>
            <a:r>
              <a:rPr lang="es-CO" dirty="0"/>
              <a:t>-URI"&gt;</a:t>
            </a:r>
            <a:br>
              <a:rPr lang="es-CO" dirty="0"/>
            </a:br>
            <a:r>
              <a:rPr lang="es-CO" dirty="0"/>
              <a:t>           &lt;Price&gt;34.5&lt;/Price&gt;</a:t>
            </a:r>
            <a:br>
              <a:rPr lang="es-CO" dirty="0"/>
            </a:br>
            <a:r>
              <a:rPr lang="es-CO" dirty="0"/>
              <a:t>       &lt;/</a:t>
            </a:r>
            <a:r>
              <a:rPr lang="es-CO" dirty="0" err="1"/>
              <a:t>m:GetLastTradePriceResponse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&lt;/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&lt;/</a:t>
            </a:r>
            <a:r>
              <a:rPr lang="es-CO" dirty="0" err="1"/>
              <a:t>SOAP-ENV:Envelope</a:t>
            </a:r>
            <a:r>
              <a:rPr lang="es-CO" dirty="0"/>
              <a:t>&gt;</a:t>
            </a:r>
          </a:p>
          <a:p>
            <a:br>
              <a:rPr lang="es-C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1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SOAP Message Embedded in HTTP Request </a:t>
            </a:r>
            <a:r>
              <a:rPr lang="es-CO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CO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CO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Mandatory</a:t>
            </a:r>
            <a:r>
              <a:rPr lang="es-CO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O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Header</a:t>
            </a:r>
            <a:r>
              <a:rPr lang="es-CO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D9D0E9A-FCF5-8F65-491E-5C5F3632C029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dirty="0"/>
              <a:t>POST /</a:t>
            </a:r>
            <a:r>
              <a:rPr lang="es-CO" dirty="0" err="1"/>
              <a:t>StockQuote</a:t>
            </a:r>
            <a:r>
              <a:rPr lang="es-CO" dirty="0"/>
              <a:t> HTTP/1.1</a:t>
            </a:r>
            <a:br>
              <a:rPr lang="es-CO" dirty="0"/>
            </a:br>
            <a:r>
              <a:rPr lang="es-CO" dirty="0"/>
              <a:t>Host: www.stockquoteserver.com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Type</a:t>
            </a:r>
            <a:r>
              <a:rPr lang="es-CO" dirty="0"/>
              <a:t>: </a:t>
            </a:r>
            <a:r>
              <a:rPr lang="es-CO" dirty="0" err="1"/>
              <a:t>text</a:t>
            </a:r>
            <a:r>
              <a:rPr lang="es-CO" dirty="0"/>
              <a:t>/</a:t>
            </a:r>
            <a:r>
              <a:rPr lang="es-CO" dirty="0" err="1"/>
              <a:t>xml</a:t>
            </a:r>
            <a:r>
              <a:rPr lang="es-CO" dirty="0"/>
              <a:t>; </a:t>
            </a:r>
            <a:r>
              <a:rPr lang="es-CO" dirty="0" err="1"/>
              <a:t>charset</a:t>
            </a:r>
            <a:r>
              <a:rPr lang="es-CO" dirty="0"/>
              <a:t>="utf-8"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Length</a:t>
            </a:r>
            <a:r>
              <a:rPr lang="es-CO" dirty="0"/>
              <a:t>: </a:t>
            </a:r>
            <a:r>
              <a:rPr lang="es-CO" dirty="0" err="1"/>
              <a:t>nnnn</a:t>
            </a:r>
            <a:br>
              <a:rPr lang="es-CO" dirty="0"/>
            </a:br>
            <a:r>
              <a:rPr lang="es-CO" dirty="0" err="1"/>
              <a:t>SOAPAction</a:t>
            </a:r>
            <a:r>
              <a:rPr lang="es-CO" dirty="0"/>
              <a:t>: "</a:t>
            </a:r>
            <a:r>
              <a:rPr lang="es-CO" dirty="0" err="1"/>
              <a:t>Some</a:t>
            </a:r>
            <a:r>
              <a:rPr lang="es-CO" dirty="0"/>
              <a:t>-URI"</a:t>
            </a:r>
            <a:br>
              <a:rPr lang="es-CO" dirty="0"/>
            </a:br>
            <a:br>
              <a:rPr lang="es-CO" dirty="0"/>
            </a:br>
            <a:r>
              <a:rPr lang="es-CO" dirty="0"/>
              <a:t>&lt;</a:t>
            </a:r>
            <a:r>
              <a:rPr lang="es-CO" dirty="0" err="1"/>
              <a:t>SOAP-ENV:Envelope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xmlns:SOAP-ENV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envelope</a:t>
            </a:r>
            <a:r>
              <a:rPr lang="es-CO" dirty="0"/>
              <a:t>/"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SOAP-ENV:encodingStyle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encoding</a:t>
            </a:r>
            <a:r>
              <a:rPr lang="es-CO" dirty="0"/>
              <a:t>/"/&gt;</a:t>
            </a:r>
            <a:br>
              <a:rPr lang="es-CO" dirty="0"/>
            </a:br>
            <a:r>
              <a:rPr lang="es-CO" dirty="0"/>
              <a:t>   &lt;</a:t>
            </a:r>
            <a:r>
              <a:rPr lang="es-CO" dirty="0" err="1"/>
              <a:t>SOAP-ENV:Header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    &lt;</a:t>
            </a:r>
            <a:r>
              <a:rPr lang="es-CO" dirty="0" err="1"/>
              <a:t>t:Transaction</a:t>
            </a:r>
            <a:br>
              <a:rPr lang="es-CO" dirty="0"/>
            </a:br>
            <a:r>
              <a:rPr lang="es-CO" dirty="0"/>
              <a:t>           </a:t>
            </a:r>
            <a:r>
              <a:rPr lang="es-CO" dirty="0" err="1"/>
              <a:t>xmlns:t</a:t>
            </a:r>
            <a:r>
              <a:rPr lang="es-CO" dirty="0"/>
              <a:t>="</a:t>
            </a:r>
            <a:r>
              <a:rPr lang="es-CO" dirty="0" err="1"/>
              <a:t>some</a:t>
            </a:r>
            <a:r>
              <a:rPr lang="es-CO" dirty="0"/>
              <a:t>-URI"</a:t>
            </a:r>
            <a:br>
              <a:rPr lang="es-CO" dirty="0"/>
            </a:br>
            <a:r>
              <a:rPr lang="es-CO" dirty="0"/>
              <a:t>           </a:t>
            </a:r>
            <a:r>
              <a:rPr lang="es-CO" dirty="0" err="1"/>
              <a:t>SOAP-ENV:mustUnderstand</a:t>
            </a:r>
            <a:r>
              <a:rPr lang="es-CO" dirty="0"/>
              <a:t>="1"&gt;</a:t>
            </a:r>
            <a:br>
              <a:rPr lang="es-CO" dirty="0"/>
            </a:br>
            <a:r>
              <a:rPr lang="es-CO" dirty="0"/>
              <a:t>               5</a:t>
            </a:r>
            <a:br>
              <a:rPr lang="es-CO" dirty="0"/>
            </a:br>
            <a:r>
              <a:rPr lang="es-CO" dirty="0"/>
              <a:t>       &lt;/</a:t>
            </a:r>
            <a:r>
              <a:rPr lang="es-CO" dirty="0" err="1"/>
              <a:t>t:Transaction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&lt;/</a:t>
            </a:r>
            <a:r>
              <a:rPr lang="es-CO" dirty="0" err="1"/>
              <a:t>SOAP-ENV:Header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    &lt;</a:t>
            </a:r>
            <a:r>
              <a:rPr lang="es-CO" dirty="0" err="1"/>
              <a:t>m:GetLastTradePrice</a:t>
            </a:r>
            <a:r>
              <a:rPr lang="es-CO" dirty="0"/>
              <a:t> </a:t>
            </a:r>
            <a:r>
              <a:rPr lang="es-CO" dirty="0" err="1"/>
              <a:t>xmlns:m</a:t>
            </a:r>
            <a:r>
              <a:rPr lang="es-CO" dirty="0"/>
              <a:t>="</a:t>
            </a:r>
            <a:r>
              <a:rPr lang="es-CO" dirty="0" err="1"/>
              <a:t>Some</a:t>
            </a:r>
            <a:r>
              <a:rPr lang="es-CO" dirty="0"/>
              <a:t>-URI"&gt;</a:t>
            </a:r>
            <a:br>
              <a:rPr lang="es-CO" dirty="0"/>
            </a:br>
            <a:r>
              <a:rPr lang="es-CO" dirty="0"/>
              <a:t>           &lt;symbol&gt;DEF&lt;/symbol&gt;</a:t>
            </a:r>
            <a:br>
              <a:rPr lang="es-CO" dirty="0"/>
            </a:br>
            <a:r>
              <a:rPr lang="es-CO" dirty="0"/>
              <a:t>       &lt;/</a:t>
            </a:r>
            <a:r>
              <a:rPr lang="es-CO" dirty="0" err="1"/>
              <a:t>m:GetLastTradePrice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&lt;/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&lt;/</a:t>
            </a:r>
            <a:r>
              <a:rPr lang="es-CO" dirty="0" err="1"/>
              <a:t>SOAP-ENV:Envelope</a:t>
            </a:r>
            <a:r>
              <a:rPr lang="es-CO" dirty="0"/>
              <a:t>&gt;</a:t>
            </a:r>
          </a:p>
          <a:p>
            <a:br>
              <a:rPr lang="es-C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3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Normalmente se asume implícitamente que el software del lado del cliente de un sistema basado en la Web consta de un navegador que actúa como interfaz para un usuario.</a:t>
            </a:r>
          </a:p>
          <a:p>
            <a:pPr marL="0" indent="0">
              <a:buNone/>
            </a:pPr>
            <a:r>
              <a:rPr lang="es-ES" sz="2400" dirty="0"/>
              <a:t>Esta suposición ya no es universalmente cierta. Existe un grupo de rápido crecimiento de sistemas basados en Web que ofrecen servicios generales a aplicaciones remotas sin interacciones inmediatas de los usuarios finales. Esta organización conduce al concepto de servicios Web – </a:t>
            </a:r>
            <a:r>
              <a:rPr lang="es-ES" sz="2400" i="1" dirty="0"/>
              <a:t>Web </a:t>
            </a:r>
            <a:r>
              <a:rPr lang="es-ES" sz="2400" i="1" dirty="0" err="1"/>
              <a:t>Services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7748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1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SOAP Message Embedded in HTTP Request with multiple request parameters: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1E075D2-3462-B998-2EB5-BDC2F48086C0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dirty="0"/>
              <a:t>POST /</a:t>
            </a:r>
            <a:r>
              <a:rPr lang="es-CO" dirty="0" err="1"/>
              <a:t>StockQuote</a:t>
            </a:r>
            <a:r>
              <a:rPr lang="es-CO" dirty="0"/>
              <a:t> HTTP/1.1</a:t>
            </a:r>
            <a:br>
              <a:rPr lang="es-CO" dirty="0"/>
            </a:br>
            <a:r>
              <a:rPr lang="es-CO" dirty="0"/>
              <a:t>Host: www.stockquoteserver.com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Type</a:t>
            </a:r>
            <a:r>
              <a:rPr lang="es-CO" dirty="0"/>
              <a:t>: </a:t>
            </a:r>
            <a:r>
              <a:rPr lang="es-CO" dirty="0" err="1"/>
              <a:t>text</a:t>
            </a:r>
            <a:r>
              <a:rPr lang="es-CO" dirty="0"/>
              <a:t>/</a:t>
            </a:r>
            <a:r>
              <a:rPr lang="es-CO" dirty="0" err="1"/>
              <a:t>xml</a:t>
            </a:r>
            <a:r>
              <a:rPr lang="es-CO" dirty="0"/>
              <a:t>; </a:t>
            </a:r>
            <a:r>
              <a:rPr lang="es-CO" dirty="0" err="1"/>
              <a:t>charset</a:t>
            </a:r>
            <a:r>
              <a:rPr lang="es-CO" dirty="0"/>
              <a:t>="utf-8"</a:t>
            </a:r>
            <a:br>
              <a:rPr lang="es-CO" dirty="0"/>
            </a:br>
            <a:r>
              <a:rPr lang="es-CO" dirty="0"/>
              <a:t>Content-</a:t>
            </a:r>
            <a:r>
              <a:rPr lang="es-CO" dirty="0" err="1"/>
              <a:t>Length</a:t>
            </a:r>
            <a:r>
              <a:rPr lang="es-CO" dirty="0"/>
              <a:t>: </a:t>
            </a:r>
            <a:r>
              <a:rPr lang="es-CO" dirty="0" err="1"/>
              <a:t>nnnn</a:t>
            </a:r>
            <a:br>
              <a:rPr lang="es-CO" dirty="0"/>
            </a:br>
            <a:r>
              <a:rPr lang="es-CO" dirty="0" err="1"/>
              <a:t>SOAPAction</a:t>
            </a:r>
            <a:r>
              <a:rPr lang="es-CO" dirty="0"/>
              <a:t>: "</a:t>
            </a:r>
            <a:r>
              <a:rPr lang="es-CO" dirty="0" err="1"/>
              <a:t>Some</a:t>
            </a:r>
            <a:r>
              <a:rPr lang="es-CO" dirty="0"/>
              <a:t>-URI"</a:t>
            </a:r>
            <a:br>
              <a:rPr lang="es-CO" dirty="0"/>
            </a:br>
            <a:br>
              <a:rPr lang="es-CO" dirty="0"/>
            </a:br>
            <a:r>
              <a:rPr lang="es-CO" dirty="0"/>
              <a:t>&lt;</a:t>
            </a:r>
            <a:r>
              <a:rPr lang="es-CO" dirty="0" err="1"/>
              <a:t>SOAP-ENV:Envelope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xmlns:SOAP-ENV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envelope</a:t>
            </a:r>
            <a:r>
              <a:rPr lang="es-CO" dirty="0"/>
              <a:t>/"</a:t>
            </a:r>
            <a:br>
              <a:rPr lang="es-CO" dirty="0"/>
            </a:br>
            <a:r>
              <a:rPr lang="es-CO" dirty="0"/>
              <a:t>  </a:t>
            </a:r>
            <a:r>
              <a:rPr lang="es-CO" dirty="0" err="1"/>
              <a:t>SOAP-ENV:encodingStyle</a:t>
            </a:r>
            <a:r>
              <a:rPr lang="es-CO" dirty="0"/>
              <a:t>="http://schemas.xmlsoap.org/</a:t>
            </a:r>
            <a:r>
              <a:rPr lang="es-CO" dirty="0" err="1"/>
              <a:t>soap</a:t>
            </a:r>
            <a:r>
              <a:rPr lang="es-CO" dirty="0"/>
              <a:t>/</a:t>
            </a:r>
            <a:r>
              <a:rPr lang="es-CO" dirty="0" err="1"/>
              <a:t>encoding</a:t>
            </a:r>
            <a:r>
              <a:rPr lang="es-CO" dirty="0"/>
              <a:t>/"/&gt;</a:t>
            </a:r>
            <a:br>
              <a:rPr lang="es-CO" dirty="0"/>
            </a:br>
            <a:r>
              <a:rPr lang="es-CO" dirty="0"/>
              <a:t>   &lt;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    &lt;</a:t>
            </a:r>
            <a:r>
              <a:rPr lang="es-CO" dirty="0" err="1"/>
              <a:t>m:GetLastTradePriceDetailed</a:t>
            </a:r>
            <a:br>
              <a:rPr lang="es-CO" dirty="0"/>
            </a:br>
            <a:r>
              <a:rPr lang="es-CO" dirty="0"/>
              <a:t>         </a:t>
            </a:r>
            <a:r>
              <a:rPr lang="es-CO" dirty="0" err="1"/>
              <a:t>xmlns:m</a:t>
            </a:r>
            <a:r>
              <a:rPr lang="es-CO" dirty="0"/>
              <a:t>="</a:t>
            </a:r>
            <a:r>
              <a:rPr lang="es-CO" dirty="0" err="1"/>
              <a:t>Some</a:t>
            </a:r>
            <a:r>
              <a:rPr lang="es-CO" dirty="0"/>
              <a:t>-URI"&gt;</a:t>
            </a:r>
            <a:br>
              <a:rPr lang="es-CO" dirty="0"/>
            </a:br>
            <a:r>
              <a:rPr lang="es-CO" dirty="0"/>
              <a:t>           &lt;Symbol&gt;DEF&lt;/Symbol&gt;</a:t>
            </a:r>
            <a:br>
              <a:rPr lang="es-CO" dirty="0"/>
            </a:br>
            <a:r>
              <a:rPr lang="es-CO" dirty="0"/>
              <a:t>           &lt;Company&gt;DEF </a:t>
            </a:r>
            <a:r>
              <a:rPr lang="es-CO" dirty="0" err="1"/>
              <a:t>Corp</a:t>
            </a:r>
            <a:r>
              <a:rPr lang="es-CO" dirty="0"/>
              <a:t>&lt;/Company&gt;</a:t>
            </a:r>
            <a:br>
              <a:rPr lang="es-CO" dirty="0"/>
            </a:br>
            <a:r>
              <a:rPr lang="es-CO" dirty="0"/>
              <a:t>           &lt;Price&gt;34.1&lt;/Price&gt;</a:t>
            </a:r>
            <a:br>
              <a:rPr lang="es-CO" dirty="0"/>
            </a:br>
            <a:r>
              <a:rPr lang="es-CO" dirty="0"/>
              <a:t>       &lt;/</a:t>
            </a:r>
            <a:r>
              <a:rPr lang="es-CO" dirty="0" err="1"/>
              <a:t>m:GetLastTradePriceDetailed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   &lt;/</a:t>
            </a:r>
            <a:r>
              <a:rPr lang="es-CO" dirty="0" err="1"/>
              <a:t>SOAP-ENV:Body</a:t>
            </a:r>
            <a:r>
              <a:rPr lang="es-CO" dirty="0"/>
              <a:t>&gt;</a:t>
            </a:r>
            <a:br>
              <a:rPr lang="es-CO" dirty="0"/>
            </a:br>
            <a:r>
              <a:rPr lang="es-CO" dirty="0"/>
              <a:t>&lt;/</a:t>
            </a:r>
            <a:r>
              <a:rPr lang="es-CO" dirty="0" err="1"/>
              <a:t>SOAP-ENV:Envelope</a:t>
            </a:r>
            <a:r>
              <a:rPr lang="es-CO" dirty="0"/>
              <a:t>&gt;</a:t>
            </a:r>
          </a:p>
          <a:p>
            <a:br>
              <a:rPr lang="es-C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22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SOAP Message Embedded in HTTP Response with a Mandatory Header: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F503F0A-2250-7045-9231-866032746405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HTTP/1.1 200 OK</a:t>
            </a:r>
            <a:br>
              <a:rPr lang="en-US" dirty="0"/>
            </a:br>
            <a:r>
              <a:rPr lang="en-US" dirty="0"/>
              <a:t>Content-Type: text/xml; charset="utf-8"</a:t>
            </a:r>
            <a:br>
              <a:rPr lang="en-US" dirty="0"/>
            </a:br>
            <a:r>
              <a:rPr lang="en-US" dirty="0"/>
              <a:t>Content-Length: </a:t>
            </a:r>
            <a:r>
              <a:rPr lang="en-US" dirty="0" err="1"/>
              <a:t>nnnn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SOAP-ENV:Envelope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xmlns:SOAP-ENV</a:t>
            </a:r>
            <a:r>
              <a:rPr lang="en-US" dirty="0"/>
              <a:t>="http://schemas.xmlsoap.org/soap/envelope/"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SOAP-ENV:encodingStyle</a:t>
            </a:r>
            <a:r>
              <a:rPr lang="en-US" dirty="0"/>
              <a:t>="http://schemas.xmlsoap.org/soap/encoding/"/&gt;</a:t>
            </a:r>
            <a:br>
              <a:rPr lang="en-US" dirty="0"/>
            </a:br>
            <a:r>
              <a:rPr lang="en-US" dirty="0"/>
              <a:t>   &lt;</a:t>
            </a:r>
            <a:r>
              <a:rPr lang="en-US" dirty="0" err="1"/>
              <a:t>SOAP-ENV:Header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&lt;</a:t>
            </a:r>
            <a:r>
              <a:rPr lang="en-US" dirty="0" err="1"/>
              <a:t>t:Transaction</a:t>
            </a:r>
            <a:br>
              <a:rPr lang="en-US" dirty="0"/>
            </a:br>
            <a:r>
              <a:rPr lang="en-US" dirty="0"/>
              <a:t>         </a:t>
            </a:r>
            <a:r>
              <a:rPr lang="en-US" dirty="0" err="1"/>
              <a:t>xmlns:t</a:t>
            </a:r>
            <a:r>
              <a:rPr lang="en-US" dirty="0"/>
              <a:t>="some-URI"</a:t>
            </a:r>
            <a:br>
              <a:rPr lang="en-US" dirty="0"/>
            </a:br>
            <a:r>
              <a:rPr lang="en-US" dirty="0"/>
              <a:t>         </a:t>
            </a:r>
            <a:r>
              <a:rPr lang="en-US" dirty="0" err="1"/>
              <a:t>xsi:type</a:t>
            </a:r>
            <a:r>
              <a:rPr lang="en-US" dirty="0"/>
              <a:t>="</a:t>
            </a:r>
            <a:r>
              <a:rPr lang="en-US" dirty="0" err="1"/>
              <a:t>xsd:int</a:t>
            </a:r>
            <a:r>
              <a:rPr lang="en-US" dirty="0"/>
              <a:t>" </a:t>
            </a:r>
            <a:r>
              <a:rPr lang="en-US" dirty="0" err="1"/>
              <a:t>mustUnderstand</a:t>
            </a:r>
            <a:r>
              <a:rPr lang="en-US" dirty="0"/>
              <a:t>="1"&gt;</a:t>
            </a:r>
            <a:br>
              <a:rPr lang="en-US" dirty="0"/>
            </a:br>
            <a:r>
              <a:rPr lang="en-US" dirty="0"/>
              <a:t>           5</a:t>
            </a:r>
            <a:br>
              <a:rPr lang="en-US" dirty="0"/>
            </a:br>
            <a:r>
              <a:rPr lang="en-US" dirty="0"/>
              <a:t>       &lt;/</a:t>
            </a:r>
            <a:r>
              <a:rPr lang="en-US" dirty="0" err="1"/>
              <a:t>t:Transaction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&lt;/</a:t>
            </a:r>
            <a:r>
              <a:rPr lang="en-US" dirty="0" err="1"/>
              <a:t>SOAP-ENV:Header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&lt;</a:t>
            </a:r>
            <a:r>
              <a:rPr lang="en-US" dirty="0" err="1"/>
              <a:t>SOAP-ENV:Body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&lt;</a:t>
            </a:r>
            <a:r>
              <a:rPr lang="en-US" dirty="0" err="1"/>
              <a:t>m:GetLastTradePriceResponse</a:t>
            </a:r>
            <a:br>
              <a:rPr lang="en-US" dirty="0"/>
            </a:br>
            <a:r>
              <a:rPr lang="en-US" dirty="0"/>
              <a:t>         </a:t>
            </a:r>
            <a:r>
              <a:rPr lang="en-US" dirty="0" err="1"/>
              <a:t>xmlns:m</a:t>
            </a:r>
            <a:r>
              <a:rPr lang="en-US" dirty="0"/>
              <a:t>="Some-URI"&gt;</a:t>
            </a:r>
            <a:br>
              <a:rPr lang="en-US" dirty="0"/>
            </a:br>
            <a:r>
              <a:rPr lang="en-US" dirty="0"/>
              <a:t>           &lt;Price&gt;34.5&lt;/Price&gt;</a:t>
            </a:r>
            <a:br>
              <a:rPr lang="en-US" dirty="0"/>
            </a:br>
            <a:r>
              <a:rPr lang="en-US" dirty="0"/>
              <a:t>       &lt;/</a:t>
            </a:r>
            <a:r>
              <a:rPr lang="en-US" dirty="0" err="1"/>
              <a:t>m:GetLastTradePriceResponse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&lt;/</a:t>
            </a:r>
            <a:r>
              <a:rPr lang="en-US" dirty="0" err="1"/>
              <a:t>SOAP-ENV:Body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SOAP-ENV:Envelope</a:t>
            </a:r>
            <a:r>
              <a:rPr lang="en-US" dirty="0"/>
              <a:t>&gt;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7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6246935" cy="1205057"/>
          </a:xfrm>
        </p:spPr>
        <p:txBody>
          <a:bodyPr>
            <a:normAutofit/>
          </a:bodyPr>
          <a:lstStyle/>
          <a:p>
            <a:r>
              <a:rPr lang="en-US" dirty="0"/>
              <a:t>SOAP Envelope Examples</a:t>
            </a:r>
            <a:br>
              <a:rPr lang="en-US" dirty="0"/>
            </a:br>
            <a:r>
              <a:rPr lang="en-US" sz="1800" dirty="0">
                <a:hlinkClick r:id="rId2"/>
              </a:rPr>
              <a:t>https://www.w3.org/TR/2000/NOTE-SOAP-20000508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31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SOAP Message Embedded in HTTP Response with a Struct: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BF7175F-F491-853F-ED63-FD7B4150FD2E}"/>
              </a:ext>
            </a:extLst>
          </p:cNvPr>
          <p:cNvSpPr txBox="1">
            <a:spLocks/>
          </p:cNvSpPr>
          <p:nvPr/>
        </p:nvSpPr>
        <p:spPr>
          <a:xfrm>
            <a:off x="388327" y="1481328"/>
            <a:ext cx="8367346" cy="462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text/xml; charset="utf-8"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nnnn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SOAP-ENV:Envelope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xmlns:SOAP-ENV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="http://schemas.xmlsoap.org/soap/envelope/"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SOAP-ENV:encodingStyle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="http://schemas.xmlsoap.org/soap/encoding/"/&gt;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SOAP-ENV:Body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m:GetLastTradePriceResponse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xmlns:m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="Some-URI"&gt;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PriceAndVolume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LastTradePrice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34.5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LastTradePrice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&lt;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DayVolume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10000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DayVolume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PriceAndVolume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   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m:GetLastTradePriceResponse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SOAP-ENV:Body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SOAP-ENV:Envelope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58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532"/>
            <a:ext cx="7886700" cy="748245"/>
          </a:xfrm>
        </p:spPr>
        <p:txBody>
          <a:bodyPr>
            <a:normAutofit/>
          </a:bodyPr>
          <a:lstStyle/>
          <a:p>
            <a:r>
              <a:rPr lang="en-US" dirty="0" err="1"/>
              <a:t>Referencias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26777"/>
            <a:ext cx="7886700" cy="5041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1600" dirty="0"/>
              <a:t>Oracle. (13 de 08 de 2023). Oracle </a:t>
            </a:r>
            <a:r>
              <a:rPr lang="es-CO" sz="1600" dirty="0" err="1"/>
              <a:t>Help</a:t>
            </a:r>
            <a:r>
              <a:rPr lang="es-CO" sz="1600" dirty="0"/>
              <a:t> Center. Obtenido de </a:t>
            </a:r>
            <a:r>
              <a:rPr lang="es-CO" sz="1600" dirty="0" err="1"/>
              <a:t>What</a:t>
            </a:r>
            <a:r>
              <a:rPr lang="es-CO" sz="1600" dirty="0"/>
              <a:t> </a:t>
            </a:r>
            <a:r>
              <a:rPr lang="es-CO" sz="1600" dirty="0" err="1"/>
              <a:t>is</a:t>
            </a:r>
            <a:r>
              <a:rPr lang="es-CO" sz="1600" dirty="0"/>
              <a:t> SOAP?: </a:t>
            </a:r>
            <a:r>
              <a:rPr lang="es-CO" sz="1600" dirty="0">
                <a:hlinkClick r:id="rId2"/>
              </a:rPr>
              <a:t>https://docs.oracle.com/cd/E19340-01/820-6767/aeqey/index.html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IBM. (13 de 08 de 2023). IBM </a:t>
            </a:r>
            <a:r>
              <a:rPr lang="es-CO" sz="1600" dirty="0" err="1"/>
              <a:t>Documentation</a:t>
            </a:r>
            <a:r>
              <a:rPr lang="es-CO" sz="1600" dirty="0"/>
              <a:t>. Obtenido de </a:t>
            </a:r>
            <a:r>
              <a:rPr lang="es-CO" sz="1600" dirty="0" err="1"/>
              <a:t>What</a:t>
            </a:r>
            <a:r>
              <a:rPr lang="es-CO" sz="1600" dirty="0"/>
              <a:t> </a:t>
            </a:r>
            <a:r>
              <a:rPr lang="es-CO" sz="1600" dirty="0" err="1"/>
              <a:t>is</a:t>
            </a:r>
            <a:r>
              <a:rPr lang="es-CO" sz="1600" dirty="0"/>
              <a:t> SOAP?: </a:t>
            </a:r>
            <a:r>
              <a:rPr lang="es-CO" sz="1600" dirty="0">
                <a:hlinkClick r:id="rId3"/>
              </a:rPr>
              <a:t>https://www.ibm.com/docs/en/app-connect/11.0.0?topic=services-what-is-soap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 </a:t>
            </a:r>
            <a:r>
              <a:rPr lang="en-US" sz="1600" dirty="0"/>
              <a:t>Simple Object Access Protocol (SOAP) 1.1</a:t>
            </a:r>
            <a:r>
              <a:rPr lang="es-CO" sz="1600" dirty="0"/>
              <a:t>: </a:t>
            </a:r>
            <a:r>
              <a:rPr lang="es-CO" sz="1600" dirty="0">
                <a:hlinkClick r:id="rId4"/>
              </a:rPr>
              <a:t>https://www.w3.org/TR/2000/NOTE-SOAP-20000508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 SOAP </a:t>
            </a:r>
            <a:r>
              <a:rPr lang="es-CO" sz="1600" dirty="0" err="1"/>
              <a:t>Specifications</a:t>
            </a:r>
            <a:r>
              <a:rPr lang="es-CO" sz="1600" dirty="0"/>
              <a:t>: </a:t>
            </a:r>
            <a:r>
              <a:rPr lang="es-CO" sz="1600" dirty="0">
                <a:hlinkClick r:id="rId5"/>
              </a:rPr>
              <a:t>https://www.w3.org/TR/soap/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 SOAP </a:t>
            </a:r>
            <a:r>
              <a:rPr lang="es-CO" sz="1600" dirty="0" err="1"/>
              <a:t>Version</a:t>
            </a:r>
            <a:r>
              <a:rPr lang="es-CO" sz="1600" dirty="0"/>
              <a:t> 1.2 </a:t>
            </a:r>
            <a:r>
              <a:rPr lang="es-CO" sz="1600" dirty="0" err="1"/>
              <a:t>Part</a:t>
            </a:r>
            <a:r>
              <a:rPr lang="es-CO" sz="1600" dirty="0"/>
              <a:t> 0: Primer (</a:t>
            </a:r>
            <a:r>
              <a:rPr lang="es-CO" sz="1600" dirty="0" err="1"/>
              <a:t>Second</a:t>
            </a:r>
            <a:r>
              <a:rPr lang="es-CO" sz="1600" dirty="0"/>
              <a:t> </a:t>
            </a:r>
            <a:r>
              <a:rPr lang="es-CO" sz="1600" dirty="0" err="1"/>
              <a:t>Edition</a:t>
            </a:r>
            <a:r>
              <a:rPr lang="es-CO" sz="1600" dirty="0"/>
              <a:t>): </a:t>
            </a:r>
            <a:r>
              <a:rPr lang="es-CO" sz="1600" dirty="0">
                <a:hlinkClick r:id="rId6"/>
              </a:rPr>
              <a:t>https://www.w3.org/TR/2007/REC-soap12-part0-20070427/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</a:t>
            </a:r>
            <a:r>
              <a:rPr lang="en-US" sz="1600" dirty="0"/>
              <a:t> SOAP Version 1.2 Part 1: Messaging Framework (Second Edition) </a:t>
            </a:r>
            <a:r>
              <a:rPr lang="es-CO" sz="1600" dirty="0"/>
              <a:t>: </a:t>
            </a:r>
            <a:r>
              <a:rPr lang="es-CO" sz="1600" dirty="0">
                <a:hlinkClick r:id="rId7"/>
              </a:rPr>
              <a:t>https://www.w3.org/TR/2007/REC-soap12-part1-20070427/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 SOAP </a:t>
            </a:r>
            <a:r>
              <a:rPr lang="es-CO" sz="1600" dirty="0" err="1"/>
              <a:t>Version</a:t>
            </a:r>
            <a:r>
              <a:rPr lang="es-CO" sz="1600" dirty="0"/>
              <a:t> 1.2 </a:t>
            </a:r>
            <a:r>
              <a:rPr lang="es-CO" sz="1600" dirty="0" err="1"/>
              <a:t>Part</a:t>
            </a:r>
            <a:r>
              <a:rPr lang="es-CO" sz="1600" dirty="0"/>
              <a:t> 2: </a:t>
            </a:r>
            <a:r>
              <a:rPr lang="es-CO" sz="1600" dirty="0" err="1"/>
              <a:t>Adjuncts</a:t>
            </a:r>
            <a:r>
              <a:rPr lang="es-CO" sz="1600" dirty="0"/>
              <a:t> (</a:t>
            </a:r>
            <a:r>
              <a:rPr lang="es-CO" sz="1600" dirty="0" err="1"/>
              <a:t>Second</a:t>
            </a:r>
            <a:r>
              <a:rPr lang="es-CO" sz="1600" dirty="0"/>
              <a:t> </a:t>
            </a:r>
            <a:r>
              <a:rPr lang="es-CO" sz="1600" dirty="0" err="1"/>
              <a:t>Edition</a:t>
            </a:r>
            <a:r>
              <a:rPr lang="es-CO" sz="1600" dirty="0"/>
              <a:t>): </a:t>
            </a:r>
            <a:r>
              <a:rPr lang="es-CO" sz="1600" dirty="0">
                <a:hlinkClick r:id="rId8"/>
              </a:rPr>
              <a:t>https://www.w3.org/TR/2007/REC-soap12-part2-20070427/</a:t>
            </a:r>
            <a:endParaRPr lang="es-CO" sz="1600" dirty="0"/>
          </a:p>
          <a:p>
            <a:pPr marL="0" indent="0">
              <a:buNone/>
            </a:pPr>
            <a:r>
              <a:rPr lang="es-CO" sz="1600" dirty="0"/>
              <a:t>W3C. (13 de 08 de 2023). W3C </a:t>
            </a:r>
            <a:r>
              <a:rPr lang="es-CO" sz="1600" dirty="0" err="1"/>
              <a:t>Recommendation</a:t>
            </a:r>
            <a:r>
              <a:rPr lang="es-CO" sz="1600" dirty="0"/>
              <a:t>. Obtenido de</a:t>
            </a:r>
            <a:r>
              <a:rPr lang="en-US" sz="1600" dirty="0"/>
              <a:t> SOAP Version 1.2 Specification Assertions and Test Collection (Second Edition)</a:t>
            </a:r>
            <a:r>
              <a:rPr lang="es-CO" sz="1600" dirty="0"/>
              <a:t>: </a:t>
            </a:r>
            <a:r>
              <a:rPr lang="es-CO" sz="1600" dirty="0">
                <a:hlinkClick r:id="rId9"/>
              </a:rPr>
              <a:t>https://www.w3.org/TR/2007/REC-soap12-testcollection-20070427/</a:t>
            </a:r>
            <a:endParaRPr lang="es-CO" sz="1600" dirty="0"/>
          </a:p>
          <a:p>
            <a:pPr marL="0" indent="0">
              <a:buNone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24088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8A3E-D4FF-F048-996C-39F969F7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SOAP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4CB58-67A4-E04F-8046-8E43D0DF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339"/>
            <a:ext cx="7993673" cy="223496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1600" b="1" dirty="0"/>
              <a:t>Laboratorio 5</a:t>
            </a:r>
          </a:p>
          <a:p>
            <a:pPr marL="0" indent="0">
              <a:buNone/>
            </a:pPr>
            <a:r>
              <a:rPr lang="es-ES" sz="1600" dirty="0"/>
              <a:t>Escriba dos programas en Java, </a:t>
            </a:r>
            <a:r>
              <a:rPr lang="es-ES" sz="1600" dirty="0">
                <a:solidFill>
                  <a:srgbClr val="FF0000"/>
                </a:solidFill>
              </a:rPr>
              <a:t>cliente y servidor</a:t>
            </a:r>
            <a:r>
              <a:rPr lang="es-ES" sz="1600" dirty="0"/>
              <a:t>, que permitan el envío de mensajes utilizando </a:t>
            </a:r>
            <a:r>
              <a:rPr lang="es-ES" sz="1600" dirty="0">
                <a:solidFill>
                  <a:srgbClr val="FF0000"/>
                </a:solidFill>
              </a:rPr>
              <a:t>SOAP</a:t>
            </a:r>
            <a:r>
              <a:rPr lang="es-ES" sz="1600" dirty="0"/>
              <a:t>.</a:t>
            </a:r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endParaRPr lang="es-ES" sz="1600" dirty="0"/>
          </a:p>
        </p:txBody>
      </p:sp>
      <p:pic>
        <p:nvPicPr>
          <p:cNvPr id="6" name="Picture 2" descr="Client-server Application - OOSE">
            <a:extLst>
              <a:ext uri="{FF2B5EF4-FFF2-40B4-BE49-F238E27FC236}">
                <a16:creationId xmlns:a16="http://schemas.microsoft.com/office/drawing/2014/main" id="{4B0003CF-1B12-49C0-98BA-FCBFDD71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28" y="3812304"/>
            <a:ext cx="4265744" cy="172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0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6DEEE-2AF3-BE49-9EA8-038F1AA7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7070E39A-42BD-C64C-819A-2A534F50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20718"/>
            <a:ext cx="9223568" cy="7078717"/>
          </a:xfrm>
        </p:spPr>
      </p:pic>
    </p:spTree>
    <p:extLst>
      <p:ext uri="{BB962C8B-B14F-4D97-AF65-F5344CB8AC3E}">
        <p14:creationId xmlns:p14="http://schemas.microsoft.com/office/powerpoint/2010/main" val="285033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En pocas palabras, un servicio web no es más que un servicio tradicional (por ejemplo, un servicio de nombres, un servicio de informes meteorológicos, un proveedor electrónico, etc.) que está disponible a través de Internet.</a:t>
            </a:r>
          </a:p>
          <a:p>
            <a:pPr marL="0" indent="0">
              <a:buNone/>
            </a:pPr>
            <a:r>
              <a:rPr lang="es-ES" sz="2400" dirty="0"/>
              <a:t>Lo que hace que un servicio web sea especial, es que </a:t>
            </a:r>
            <a:r>
              <a:rPr lang="es-ES" sz="2400" dirty="0">
                <a:solidFill>
                  <a:srgbClr val="FF0000"/>
                </a:solidFill>
              </a:rPr>
              <a:t>se adhiere a una colección de estándares</a:t>
            </a:r>
            <a:r>
              <a:rPr lang="es-ES" sz="2400" dirty="0"/>
              <a:t>, haciendo posible que las aplicaciones cliente </a:t>
            </a:r>
            <a:r>
              <a:rPr lang="es-ES" sz="2400" dirty="0">
                <a:solidFill>
                  <a:srgbClr val="FF0000"/>
                </a:solidFill>
              </a:rPr>
              <a:t>que también siguen esos estándares</a:t>
            </a:r>
            <a:r>
              <a:rPr lang="es-ES" sz="2400" dirty="0"/>
              <a:t>, lo descubran y accedan a él a través de Internet.</a:t>
            </a:r>
          </a:p>
          <a:p>
            <a:pPr marL="0" indent="0">
              <a:buNone/>
            </a:pPr>
            <a:r>
              <a:rPr lang="es-ES" sz="2400" b="1" dirty="0"/>
              <a:t>Esos estándares forman el núcleo de la arquitectura de los servicios web - </a:t>
            </a:r>
            <a:r>
              <a:rPr lang="es-ES" sz="2400" b="1" i="1" dirty="0"/>
              <a:t>Web </a:t>
            </a:r>
            <a:r>
              <a:rPr lang="es-ES" sz="2400" b="1" i="1" dirty="0" err="1"/>
              <a:t>Services</a:t>
            </a:r>
            <a:r>
              <a:rPr lang="es-E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31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188334"/>
            <a:ext cx="7886700" cy="748245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936580"/>
            <a:ext cx="8428676" cy="5110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El principio de proporcionar y usar un servicio web es bastante simple: La idea básica es que alguna aplicación de cliente puede llamar a los servicios proporcionados por una aplicación de servidor.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768BA9B-FBF3-2AC4-BDAB-A4BB5C10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4" y="2168624"/>
            <a:ext cx="5473840" cy="37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La estandarización tiene lugar con respecto a cómo se describen esos servicios de modo que una aplicación cliente pueda buscarlos.</a:t>
            </a:r>
          </a:p>
          <a:p>
            <a:pPr marL="0" indent="0">
              <a:buNone/>
            </a:pPr>
            <a:r>
              <a:rPr lang="es-ES" sz="2400" dirty="0"/>
              <a:t>Además, se debe asegurar que la llamada de servicio se realiza de acuerdo con las reglas establecidas por la aplicación del servidor.</a:t>
            </a:r>
          </a:p>
          <a:p>
            <a:pPr marL="0" indent="0">
              <a:buNone/>
            </a:pPr>
            <a:r>
              <a:rPr lang="es-ES" sz="2400" u="sng" dirty="0"/>
              <a:t>Este principio no es diferente de lo que se necesita para realizar una llamada a procedimiento remoto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5429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Un componente importante en la arquitectura de servicios web está formado por un servicio de directorio que almacena descripciones de servicios.</a:t>
            </a:r>
          </a:p>
          <a:p>
            <a:pPr marL="0" indent="0">
              <a:buNone/>
            </a:pPr>
            <a:r>
              <a:rPr lang="es-ES" sz="2400" dirty="0"/>
              <a:t>Este servicio se adhiere al estándar Descripción Universal, Descubrimiento e Integración - </a:t>
            </a:r>
            <a:r>
              <a:rPr lang="es-ES" sz="2400" i="1" dirty="0"/>
              <a:t>Universal </a:t>
            </a:r>
            <a:r>
              <a:rPr lang="es-ES" sz="2400" i="1" dirty="0" err="1"/>
              <a:t>Description</a:t>
            </a:r>
            <a:r>
              <a:rPr lang="es-ES" sz="2400" i="1" dirty="0"/>
              <a:t>, Discovery and </a:t>
            </a:r>
            <a:r>
              <a:rPr lang="es-ES" sz="2400" i="1" dirty="0" err="1"/>
              <a:t>Integration</a:t>
            </a:r>
            <a:r>
              <a:rPr lang="es-ES" sz="2400" dirty="0"/>
              <a:t> - (UDDI).</a:t>
            </a:r>
          </a:p>
          <a:p>
            <a:pPr marL="0" indent="0">
              <a:buNone/>
            </a:pPr>
            <a:r>
              <a:rPr lang="es-ES" sz="2400" dirty="0"/>
              <a:t>Como sugiere su nombre, prescribe el diseño de una base de datos que contiene descripciones de servicios que permitirán a los clientes de servicios web buscar servicios relevantes.</a:t>
            </a:r>
          </a:p>
        </p:txBody>
      </p:sp>
    </p:spTree>
    <p:extLst>
      <p:ext uri="{BB962C8B-B14F-4D97-AF65-F5344CB8AC3E}">
        <p14:creationId xmlns:p14="http://schemas.microsoft.com/office/powerpoint/2010/main" val="246318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Los servicios se describen mediante el Lenguaje de definición de servicios web - </a:t>
            </a:r>
            <a:r>
              <a:rPr lang="es-ES" sz="2400" i="1" dirty="0"/>
              <a:t>Web </a:t>
            </a:r>
            <a:r>
              <a:rPr lang="es-ES" sz="2400" i="1" dirty="0" err="1"/>
              <a:t>Services</a:t>
            </a:r>
            <a:r>
              <a:rPr lang="es-ES" sz="2400" i="1" dirty="0"/>
              <a:t> </a:t>
            </a:r>
            <a:r>
              <a:rPr lang="es-ES" sz="2400" i="1" dirty="0" err="1"/>
              <a:t>Definition</a:t>
            </a:r>
            <a:r>
              <a:rPr lang="es-ES" sz="2400" i="1" dirty="0"/>
              <a:t> </a:t>
            </a:r>
            <a:r>
              <a:rPr lang="es-ES" sz="2400" i="1" dirty="0" err="1"/>
              <a:t>Language</a:t>
            </a:r>
            <a:r>
              <a:rPr lang="es-ES" sz="2400" dirty="0"/>
              <a:t> - (WSDL), que es un lenguaje formal muy parecido a los lenguajes de definición de interfaz que se utilizan para admitir la comunicación basada en RPC.</a:t>
            </a:r>
          </a:p>
          <a:p>
            <a:pPr marL="0" indent="0">
              <a:buNone/>
            </a:pPr>
            <a:r>
              <a:rPr lang="es-ES" sz="2400" dirty="0"/>
              <a:t>Una descripción WSDL contiene las definiciones precisas de las interfaces proporcionadas por un servicio, es decir, la </a:t>
            </a:r>
            <a:r>
              <a:rPr lang="es-ES" sz="2400" dirty="0">
                <a:solidFill>
                  <a:srgbClr val="FF0000"/>
                </a:solidFill>
              </a:rPr>
              <a:t>especificación del procedimiento</a:t>
            </a:r>
            <a:r>
              <a:rPr lang="es-ES" sz="2400" dirty="0"/>
              <a:t>, los </a:t>
            </a:r>
            <a:r>
              <a:rPr lang="es-ES" sz="2400" dirty="0">
                <a:solidFill>
                  <a:srgbClr val="FF0000"/>
                </a:solidFill>
              </a:rPr>
              <a:t>tipos de datos</a:t>
            </a:r>
            <a:r>
              <a:rPr lang="es-ES" sz="2400" dirty="0"/>
              <a:t>, la ubicación (lógica) de los servicios, etc.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1009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F373-C4A6-3B54-95F1-07EBCAC0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" y="-40072"/>
            <a:ext cx="7886700" cy="1205057"/>
          </a:xfrm>
        </p:spPr>
        <p:txBody>
          <a:bodyPr>
            <a:normAutofit/>
          </a:bodyPr>
          <a:lstStyle/>
          <a:p>
            <a:r>
              <a:rPr lang="en-US" dirty="0"/>
              <a:t>Web Services</a:t>
            </a:r>
            <a:endParaRPr lang="es-CO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B946F-8A5F-6DCD-E525-0035259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27" y="1164985"/>
            <a:ext cx="8367346" cy="524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Una característica importante de una descripción WSDL es que se puede traducir automáticamente </a:t>
            </a:r>
            <a:r>
              <a:rPr lang="es-ES" sz="2400" i="1" dirty="0" err="1"/>
              <a:t>Stubs</a:t>
            </a:r>
            <a:r>
              <a:rPr lang="es-ES" sz="2400" dirty="0"/>
              <a:t> de lado cliente y lado servidor, los cuales son análogos a la generación de </a:t>
            </a:r>
            <a:r>
              <a:rPr lang="es-ES" sz="2400" i="1" dirty="0" err="1"/>
              <a:t>Stubs</a:t>
            </a:r>
            <a:r>
              <a:rPr lang="es-ES" sz="2400" dirty="0"/>
              <a:t> en sistemas ordinarios basados en RPC.</a:t>
            </a:r>
          </a:p>
          <a:p>
            <a:pPr marL="0" indent="0">
              <a:buNone/>
            </a:pPr>
            <a:r>
              <a:rPr lang="es-ES" sz="2400" dirty="0"/>
              <a:t>Un elemento central de un servicio web es la especificación de </a:t>
            </a:r>
            <a:r>
              <a:rPr lang="es-ES" sz="2400" dirty="0">
                <a:solidFill>
                  <a:srgbClr val="FF0000"/>
                </a:solidFill>
              </a:rPr>
              <a:t>cómo se lleva a cabo la comunicación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r>
              <a:rPr lang="es-ES" sz="2400" dirty="0"/>
              <a:t>Con este fin, se utiliza SOAP, que es esencialmente un </a:t>
            </a:r>
            <a:r>
              <a:rPr lang="es-ES" sz="2400" dirty="0">
                <a:solidFill>
                  <a:srgbClr val="FF0000"/>
                </a:solidFill>
              </a:rPr>
              <a:t>marco de trabajo en el que se puede estandarizar gran parte de la comunicación entre dos procesos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4149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F3AC8A60B0742BFB98E4C423F72C8" ma:contentTypeVersion="6" ma:contentTypeDescription="Create a new document." ma:contentTypeScope="" ma:versionID="bb194f495c0d9fc1fe4f12c9162b1f5a">
  <xsd:schema xmlns:xsd="http://www.w3.org/2001/XMLSchema" xmlns:xs="http://www.w3.org/2001/XMLSchema" xmlns:p="http://schemas.microsoft.com/office/2006/metadata/properties" xmlns:ns2="a1e92451-f55c-49af-9a63-42fb854579b4" xmlns:ns3="c7991698-db16-41f7-81d7-2ca0d778f0ff" targetNamespace="http://schemas.microsoft.com/office/2006/metadata/properties" ma:root="true" ma:fieldsID="d0fc03bad9c0d8203593007e243b05a0" ns2:_="" ns3:_="">
    <xsd:import namespace="a1e92451-f55c-49af-9a63-42fb854579b4"/>
    <xsd:import namespace="c7991698-db16-41f7-81d7-2ca0d778f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2451-f55c-49af-9a63-42fb854579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91698-db16-41f7-81d7-2ca0d778f0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41474F-560F-494F-8CA0-6E91E7B408F5}"/>
</file>

<file path=customXml/itemProps2.xml><?xml version="1.0" encoding="utf-8"?>
<ds:datastoreItem xmlns:ds="http://schemas.openxmlformats.org/officeDocument/2006/customXml" ds:itemID="{6DB6E9DD-0F1A-4D75-893F-1C74CEE33B9B}"/>
</file>

<file path=customXml/itemProps3.xml><?xml version="1.0" encoding="utf-8"?>
<ds:datastoreItem xmlns:ds="http://schemas.openxmlformats.org/officeDocument/2006/customXml" ds:itemID="{E90BDFD4-6A97-4E75-A1E4-F39229185DE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</TotalTime>
  <Words>2265</Words>
  <Application>Microsoft Office PowerPoint</Application>
  <PresentationFormat>Presentación en pantalla (4:3)</PresentationFormat>
  <Paragraphs>100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Montserrat Medium</vt:lpstr>
      <vt:lpstr>Tema de Office</vt:lpstr>
      <vt:lpstr>Presentación de PowerPoint</vt:lpstr>
      <vt:lpstr>Agenda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Web Services</vt:lpstr>
      <vt:lpstr>SOAP</vt:lpstr>
      <vt:lpstr>SOAP</vt:lpstr>
      <vt:lpstr>Namespace prefixes: env http://www.w3.org/2003/05/soap-envelope </vt:lpstr>
      <vt:lpstr>Namespace prefixes: enc http://www.w3.org/2003/05/soap-encoding </vt:lpstr>
      <vt:lpstr>Namespace prefixes: rpc http://www.w3.org/2003/05/soap-rpc </vt:lpstr>
      <vt:lpstr>Namespace prefixes: rep http://www.w3.org/2004/08/representation </vt:lpstr>
      <vt:lpstr>Namespace prefixes: xop http://www.w3.org/2004/08/xop/include  </vt:lpstr>
      <vt:lpstr>Namespace prefixes: xmime http://www.w3.org/2004/11/xmlmime </vt:lpstr>
      <vt:lpstr>WSDL Ejemplo https://webcun.sic.gov.co/consultaCUNSIC_1.0.0/WSConsultaSIC/WSConsultaSIC?wsdl</vt:lpstr>
      <vt:lpstr>WSDL Ejemplo https://webcun.sic.gov.co/consultaCUNSIC_1.0.0/WSConsultaSIC/WSConsultaSIC?wsdl</vt:lpstr>
      <vt:lpstr>WSDL Ejemplo https://pre-wsfirma.thsigne.com/WSSignEngine.asmx?wsdl</vt:lpstr>
      <vt:lpstr>SOAP Envelope Examples https://www.w3.org/TR/2000/NOTE-SOAP-20000508</vt:lpstr>
      <vt:lpstr>SOAP Envelope Examples https://www.w3.org/TR/2000/NOTE-SOAP-20000508</vt:lpstr>
      <vt:lpstr>SOAP Envelope Examples https://www.w3.org/TR/2000/NOTE-SOAP-20000508</vt:lpstr>
      <vt:lpstr>SOAP Envelope Examples https://www.w3.org/TR/2000/NOTE-SOAP-20000508</vt:lpstr>
      <vt:lpstr>SOAP Envelope Examples https://www.w3.org/TR/2000/NOTE-SOAP-20000508</vt:lpstr>
      <vt:lpstr>SOAP Envelope Examples https://www.w3.org/TR/2000/NOTE-SOAP-20000508</vt:lpstr>
      <vt:lpstr>Referencias</vt:lpstr>
      <vt:lpstr>SOAP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Audo Alí Díaz Gómez</cp:lastModifiedBy>
  <cp:revision>276</cp:revision>
  <dcterms:created xsi:type="dcterms:W3CDTF">2022-01-14T15:48:52Z</dcterms:created>
  <dcterms:modified xsi:type="dcterms:W3CDTF">2023-08-13T23:19:57Z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0x010100300F3AC8A60B0742BFB98E4C423F72C8</vt:lpwstr>
  </property>
</Properties>
</file>